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chemeClr val="accent6">
            <a:hueOff val="-1708773"/>
            <a:satOff val="-82172"/>
            <a:lumOff val="-54523"/>
          </a:schemeClr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chemeClr val="accent6">
            <a:hueOff val="-1708773"/>
            <a:satOff val="-82172"/>
            <a:lumOff val="-54523"/>
          </a:schemeClr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chemeClr val="accent6">
            <a:hueOff val="-1708773"/>
            <a:satOff val="-82172"/>
            <a:lumOff val="-54523"/>
          </a:schemeClr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chemeClr val="accent6">
            <a:hueOff val="-1708773"/>
            <a:satOff val="-82172"/>
            <a:lumOff val="-54523"/>
          </a:schemeClr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chemeClr val="accent6">
            <a:hueOff val="-1708773"/>
            <a:satOff val="-82172"/>
            <a:lumOff val="-54523"/>
          </a:schemeClr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chemeClr val="accent6">
            <a:hueOff val="-1708773"/>
            <a:satOff val="-82172"/>
            <a:lumOff val="-54523"/>
          </a:schemeClr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chemeClr val="accent6">
            <a:hueOff val="-1708773"/>
            <a:satOff val="-82172"/>
            <a:lumOff val="-54523"/>
          </a:schemeClr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chemeClr val="accent6">
            <a:hueOff val="-1708773"/>
            <a:satOff val="-82172"/>
            <a:lumOff val="-54523"/>
          </a:schemeClr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chemeClr val="accent6">
            <a:hueOff val="-1708773"/>
            <a:satOff val="-82172"/>
            <a:lumOff val="-54523"/>
          </a:schemeClr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chemeClr val="accent6">
            <a:hueOff val="-1708773"/>
            <a:satOff val="-82172"/>
            <a:lumOff val="-54523"/>
          </a:schemeClr>
        </a:fontRef>
        <a:schemeClr val="accent6">
          <a:hueOff val="-1708773"/>
          <a:satOff val="-82172"/>
          <a:lumOff val="-54523"/>
        </a:schemeClr>
      </a:tcTxStyle>
      <a:tcStyle>
        <a:tcBdr>
          <a:lef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350521"/>
              <a:satOff val="-3448"/>
              <a:lumOff val="78770"/>
            </a:schemeClr>
          </a:solidFill>
        </a:fill>
      </a:tcStyle>
    </a:band2H>
    <a:firstCol>
      <a:tcTxStyle b="off" i="off">
        <a:fontRef idx="minor">
          <a:schemeClr val="accent6">
            <a:hueOff val="-1708773"/>
            <a:satOff val="-82172"/>
            <a:lumOff val="-54523"/>
          </a:schemeClr>
        </a:fontRef>
        <a:schemeClr val="accent6">
          <a:hueOff val="-1708773"/>
          <a:satOff val="-82172"/>
          <a:lumOff val="-54523"/>
        </a:schemeClr>
      </a:tcTxStyle>
      <a:tcStyle>
        <a:tcBdr>
          <a:lef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chemeClr val="accent6">
            <a:hueOff val="-1708773"/>
            <a:satOff val="-82172"/>
            <a:lumOff val="-54523"/>
          </a:schemeClr>
        </a:fontRef>
        <a:schemeClr val="accent6">
          <a:hueOff val="-1708773"/>
          <a:satOff val="-82172"/>
          <a:lumOff val="-54523"/>
        </a:schemeClr>
      </a:tcTxStyle>
      <a:tcStyle>
        <a:tcBdr>
          <a:lef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chemeClr val="accent6">
            <a:hueOff val="-1708773"/>
            <a:satOff val="-82172"/>
            <a:lumOff val="-54523"/>
          </a:schemeClr>
        </a:fontRef>
        <a:schemeClr val="accent6">
          <a:hueOff val="-1708773"/>
          <a:satOff val="-82172"/>
          <a:lumOff val="-54523"/>
        </a:schemeClr>
      </a:tcTxStyle>
      <a:tcStyle>
        <a:tcBdr>
          <a:lef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chemeClr val="accent6">
          <a:hueOff val="-1708773"/>
          <a:satOff val="-82172"/>
          <a:lumOff val="-54523"/>
        </a:schemeClr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chemeClr val="accent2">
          <a:hueOff val="-1350521"/>
          <a:satOff val="-3448"/>
          <a:lumOff val="78770"/>
        </a:schemeClr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chemeClr val="accent6">
          <a:hueOff val="-1708773"/>
          <a:satOff val="-82172"/>
          <a:lumOff val="-54523"/>
        </a:schemeClr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chemeClr val="accent2">
          <a:hueOff val="-1350521"/>
          <a:satOff val="-3448"/>
          <a:lumOff val="78770"/>
        </a:schemeClr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814621"/>
              <a:lumOff val="5415"/>
            </a:scheme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chemeClr val="accent6">
          <a:hueOff val="-1708773"/>
          <a:satOff val="-82172"/>
          <a:lumOff val="-54523"/>
        </a:schemeClr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chemeClr val="accent2">
          <a:hueOff val="-1350521"/>
          <a:satOff val="-3448"/>
          <a:lumOff val="78770"/>
        </a:schemeClr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chemeClr val="accent2">
          <a:hueOff val="-1350521"/>
          <a:satOff val="-3448"/>
          <a:lumOff val="78770"/>
        </a:schemeClr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chemeClr val="accent2">
          <a:hueOff val="-1350521"/>
          <a:satOff val="-3448"/>
          <a:lumOff val="78770"/>
        </a:schemeClr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chemeClr val="accent6">
          <a:hueOff val="-1708773"/>
          <a:satOff val="-82172"/>
          <a:lumOff val="-54523"/>
        </a:schemeClr>
      </a:tcTxStyle>
      <a:tcStyle>
        <a:tcBdr>
          <a:lef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chemeClr val="accent2">
          <a:hueOff val="-1350521"/>
          <a:satOff val="-3448"/>
          <a:lumOff val="78770"/>
        </a:schemeClr>
      </a:tcTxStyle>
      <a:tcStyle>
        <a:tcBdr>
          <a:lef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chemeClr val="accent2">
          <a:hueOff val="-1350521"/>
          <a:satOff val="-3448"/>
          <a:lumOff val="78770"/>
        </a:schemeClr>
      </a:tcTxStyle>
      <a:tcStyle>
        <a:tcBdr>
          <a:lef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chemeClr val="accent2">
          <a:hueOff val="-1350521"/>
          <a:satOff val="-3448"/>
          <a:lumOff val="78770"/>
        </a:schemeClr>
      </a:tcTxStyle>
      <a:tcStyle>
        <a:tcBdr>
          <a:lef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chemeClr val="accent6">
          <a:hueOff val="-1708773"/>
          <a:satOff val="-82172"/>
          <a:lumOff val="-54523"/>
        </a:schemeClr>
      </a:tcTxStyle>
      <a:tcStyle>
        <a:tcBdr>
          <a:left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chemeClr val="accent2">
          <a:hueOff val="-1350521"/>
          <a:satOff val="-3448"/>
          <a:lumOff val="78770"/>
        </a:schemeClr>
      </a:tcTxStyle>
      <a:tcStyle>
        <a:tcBdr>
          <a:left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chemeClr val="accent2">
          <a:hueOff val="-1350521"/>
          <a:satOff val="-3448"/>
          <a:lumOff val="78770"/>
        </a:schemeClr>
      </a:tcTxStyle>
      <a:tcStyle>
        <a:tcBdr>
          <a:left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chemeClr val="accent2">
          <a:hueOff val="-1350521"/>
          <a:satOff val="-3448"/>
          <a:lumOff val="78770"/>
        </a:schemeClr>
      </a:tcTxStyle>
      <a:tcStyle>
        <a:tcBdr>
          <a:left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1350521"/>
                  <a:satOff val="-3448"/>
                  <a:lumOff val="78770"/>
                </a:schemeClr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chemeClr val="accent6">
          <a:hueOff val="-1708773"/>
          <a:satOff val="-82172"/>
          <a:lumOff val="-54523"/>
        </a:schemeClr>
      </a:tcTxStyle>
      <a:tcStyle>
        <a:tcBdr>
          <a:lef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chemeClr val="accent6">
          <a:hueOff val="-1708773"/>
          <a:satOff val="-82172"/>
          <a:lumOff val="-54523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chemeClr val="accent6">
          <a:hueOff val="-1708773"/>
          <a:satOff val="-82172"/>
          <a:lumOff val="-54523"/>
        </a:schemeClr>
      </a:tcTxStyle>
      <a:tcStyle>
        <a:tcBdr>
          <a:lef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chemeClr val="accent6">
          <a:hueOff val="-1708773"/>
          <a:satOff val="-82172"/>
          <a:lumOff val="-54523"/>
        </a:schemeClr>
      </a:tcTxStyle>
      <a:tcStyle>
        <a:tcBdr>
          <a:lef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>
                  <a:hueOff val="-1708773"/>
                  <a:satOff val="-82172"/>
                  <a:lumOff val="-5452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chemeClr val="accent6">
          <a:hueOff val="-1708773"/>
          <a:satOff val="-82172"/>
          <a:lumOff val="-54523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hueOff val="-1350521"/>
              <a:satOff val="-3448"/>
              <a:lumOff val="78770"/>
            </a:schemeClr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chemeClr val="accent2">
          <a:hueOff val="-1350521"/>
          <a:satOff val="-3448"/>
          <a:lumOff val="7877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chemeClr val="accent6">
          <a:hueOff val="-1708773"/>
          <a:satOff val="-82172"/>
          <a:lumOff val="-54523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hueOff val="-1350521"/>
              <a:satOff val="-3448"/>
              <a:lumOff val="78770"/>
            </a:schemeClr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chemeClr val="accent2">
          <a:hueOff val="-1350521"/>
          <a:satOff val="-3448"/>
          <a:lumOff val="7877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90280"/>
              <a:satOff val="-2937"/>
              <a:lumOff val="606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solidFill>
          <a:schemeClr val="accent6">
            <a:hueOff val="-1708773"/>
            <a:satOff val="-82172"/>
            <a:lumOff val="-54523"/>
          </a:schemeClr>
        </a:solidFill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solidFill>
          <a:schemeClr val="accent6">
            <a:hueOff val="-1708773"/>
            <a:satOff val="-82172"/>
            <a:lumOff val="-54523"/>
          </a:schemeClr>
        </a:solidFill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solidFill>
          <a:schemeClr val="accent6">
            <a:hueOff val="-1708773"/>
            <a:satOff val="-82172"/>
            <a:lumOff val="-54523"/>
          </a:schemeClr>
        </a:solidFill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solidFill>
          <a:schemeClr val="accent6">
            <a:hueOff val="-1708773"/>
            <a:satOff val="-82172"/>
            <a:lumOff val="-54523"/>
          </a:schemeClr>
        </a:solidFill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solidFill>
          <a:schemeClr val="accent6">
            <a:hueOff val="-1708773"/>
            <a:satOff val="-82172"/>
            <a:lumOff val="-54523"/>
          </a:schemeClr>
        </a:solidFill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solidFill>
          <a:schemeClr val="accent6">
            <a:hueOff val="-1708773"/>
            <a:satOff val="-82172"/>
            <a:lumOff val="-54523"/>
          </a:schemeClr>
        </a:solidFill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solidFill>
          <a:schemeClr val="accent6">
            <a:hueOff val="-1708773"/>
            <a:satOff val="-82172"/>
            <a:lumOff val="-54523"/>
          </a:schemeClr>
        </a:solidFill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solidFill>
          <a:schemeClr val="accent6">
            <a:hueOff val="-1708773"/>
            <a:satOff val="-82172"/>
            <a:lumOff val="-54523"/>
          </a:schemeClr>
        </a:solidFill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solidFill>
          <a:schemeClr val="accent6">
            <a:hueOff val="-1708773"/>
            <a:satOff val="-82172"/>
            <a:lumOff val="-54523"/>
          </a:schemeClr>
        </a:solidFill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/>
          <p:nvPr/>
        </p:nvSpPr>
        <p:spPr>
          <a:xfrm>
            <a:off x="11872191" y="9113985"/>
            <a:ext cx="818115" cy="509993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8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53816" y="1715199"/>
            <a:ext cx="12101690" cy="72700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53813" y="2814179"/>
            <a:ext cx="12101690" cy="1812090"/>
          </a:xfrm>
          <a:prstGeom prst="rect">
            <a:avLst/>
          </a:prstGeom>
        </p:spPr>
        <p:txBody>
          <a:bodyPr/>
          <a:lstStyle>
            <a:lvl3pPr marL="465591" indent="-289378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553861" y="9355157"/>
            <a:ext cx="238721" cy="22195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1" y="3522133"/>
            <a:ext cx="13004801" cy="62314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4" name="Body Level One…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>
            <a:lvl3pPr marL="465591" indent="-289378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/>
          <p:nvPr>
            <p:ph type="pic" idx="13"/>
          </p:nvPr>
        </p:nvSpPr>
        <p:spPr>
          <a:xfrm>
            <a:off x="-1" y="2405887"/>
            <a:ext cx="13004801" cy="73477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"/>
          <p:cNvSpPr/>
          <p:nvPr/>
        </p:nvSpPr>
        <p:spPr>
          <a:xfrm>
            <a:off x="-1" y="-1"/>
            <a:ext cx="13004801" cy="9753601"/>
          </a:xfrm>
          <a:prstGeom prst="rect">
            <a:avLst/>
          </a:prstGeom>
          <a:solidFill>
            <a:srgbClr val="005293"/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pic>
        <p:nvPicPr>
          <p:cNvPr id="122" name="image3.pdf" descr="image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94404" y="461724"/>
            <a:ext cx="852941" cy="45568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/>
          <p:nvPr>
            <p:ph type="title"/>
          </p:nvPr>
        </p:nvSpPr>
        <p:spPr>
          <a:xfrm>
            <a:off x="453816" y="1715199"/>
            <a:ext cx="12101690" cy="175090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12315141" y="9355157"/>
            <a:ext cx="238721" cy="221953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"/>
          <p:cNvSpPr/>
          <p:nvPr/>
        </p:nvSpPr>
        <p:spPr>
          <a:xfrm>
            <a:off x="-1" y="-1"/>
            <a:ext cx="13004801" cy="9753601"/>
          </a:xfrm>
          <a:prstGeom prst="rect">
            <a:avLst/>
          </a:prstGeom>
          <a:solidFill>
            <a:schemeClr val="accent6">
              <a:hueOff val="-1708773"/>
              <a:satOff val="-82172"/>
              <a:lumOff val="-54523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pic>
        <p:nvPicPr>
          <p:cNvPr id="132" name="image3.pdf" descr="image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94402" y="461724"/>
            <a:ext cx="852939" cy="45568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/>
          <p:nvPr>
            <p:ph type="title"/>
          </p:nvPr>
        </p:nvSpPr>
        <p:spPr>
          <a:xfrm>
            <a:off x="453816" y="1715199"/>
            <a:ext cx="12101690" cy="175090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12315141" y="9355157"/>
            <a:ext cx="238721" cy="221953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jpg" descr="image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0491" y="-1"/>
            <a:ext cx="13063156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image3.pdf" descr="image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4402" y="461724"/>
            <a:ext cx="852939" cy="455681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Title Text"/>
          <p:cNvSpPr txBox="1"/>
          <p:nvPr>
            <p:ph type="title"/>
          </p:nvPr>
        </p:nvSpPr>
        <p:spPr>
          <a:xfrm>
            <a:off x="453816" y="1715199"/>
            <a:ext cx="12101690" cy="7134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453813" y="2814179"/>
            <a:ext cx="12101690" cy="181209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lvl1pPr>
            <a:lvl2pPr>
              <a:lnSpc>
                <a:spcPct val="150000"/>
              </a:lnSpc>
              <a:defRPr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lvl2pPr>
            <a:lvl3pPr marL="465591" indent="-289378">
              <a:lnSpc>
                <a:spcPct val="150000"/>
              </a:lnSpc>
              <a:defRPr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lvl4pPr>
            <a:lvl5pPr>
              <a:lnSpc>
                <a:spcPct val="150000"/>
              </a:lnSpc>
              <a:defRPr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556381" y="9386986"/>
            <a:ext cx="238721" cy="22195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14000"/>
              </a:lnSpc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ehrstuhl für Musterverfahren…"/>
          <p:cNvSpPr txBox="1"/>
          <p:nvPr/>
        </p:nvSpPr>
        <p:spPr>
          <a:xfrm>
            <a:off x="455681" y="447039"/>
            <a:ext cx="10950614" cy="43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1100"/>
              </a:lnSpc>
              <a:defRPr sz="1100">
                <a:solidFill>
                  <a:schemeClr val="accent1">
                    <a:hueOff val="330761"/>
                    <a:lumOff val="4871"/>
                  </a:schemeClr>
                </a:solidFill>
              </a:defRPr>
            </a:pPr>
            <a:r>
              <a:t>Lehrstuhl für Musterverfahren</a:t>
            </a:r>
          </a:p>
          <a:p>
            <a:pPr>
              <a:lnSpc>
                <a:spcPts val="1100"/>
              </a:lnSpc>
              <a:defRPr sz="1100">
                <a:solidFill>
                  <a:schemeClr val="accent1">
                    <a:hueOff val="330761"/>
                    <a:lumOff val="4871"/>
                  </a:schemeClr>
                </a:solidFill>
              </a:defRPr>
            </a:pPr>
            <a:r>
              <a:t>Fakultät für Mustertechnik</a:t>
            </a:r>
          </a:p>
          <a:p>
            <a:pPr>
              <a:lnSpc>
                <a:spcPts val="1100"/>
              </a:lnSpc>
              <a:defRPr sz="1100">
                <a:solidFill>
                  <a:schemeClr val="accent1">
                    <a:hueOff val="330761"/>
                    <a:lumOff val="4871"/>
                  </a:schemeClr>
                </a:solidFill>
              </a:defRPr>
            </a:pPr>
            <a:r>
              <a:t>Technische Universität München</a:t>
            </a:r>
          </a:p>
        </p:txBody>
      </p:sp>
      <p:sp>
        <p:nvSpPr>
          <p:cNvPr id="34" name="Rectangle"/>
          <p:cNvSpPr/>
          <p:nvPr/>
        </p:nvSpPr>
        <p:spPr>
          <a:xfrm>
            <a:off x="11872191" y="9113985"/>
            <a:ext cx="818115" cy="509993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8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sp>
        <p:nvSpPr>
          <p:cNvPr id="35" name="Title Text"/>
          <p:cNvSpPr txBox="1"/>
          <p:nvPr>
            <p:ph type="title"/>
          </p:nvPr>
        </p:nvSpPr>
        <p:spPr>
          <a:xfrm>
            <a:off x="453816" y="1715199"/>
            <a:ext cx="12101690" cy="71346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" name="Body Level One…"/>
          <p:cNvSpPr txBox="1"/>
          <p:nvPr>
            <p:ph type="body" sz="quarter" idx="1"/>
          </p:nvPr>
        </p:nvSpPr>
        <p:spPr>
          <a:xfrm>
            <a:off x="453813" y="2814179"/>
            <a:ext cx="12101690" cy="1812090"/>
          </a:xfrm>
          <a:prstGeom prst="rect">
            <a:avLst/>
          </a:prstGeom>
        </p:spPr>
        <p:txBody>
          <a:bodyPr/>
          <a:lstStyle>
            <a:lvl3pPr marL="465591" indent="-289378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xfrm>
            <a:off x="12553861" y="9355157"/>
            <a:ext cx="238721" cy="22195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"/>
          <p:cNvSpPr/>
          <p:nvPr/>
        </p:nvSpPr>
        <p:spPr>
          <a:xfrm>
            <a:off x="11872191" y="9113985"/>
            <a:ext cx="818115" cy="509993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8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sp>
        <p:nvSpPr>
          <p:cNvPr id="4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6" name="Body Level One…"/>
          <p:cNvSpPr txBox="1"/>
          <p:nvPr>
            <p:ph type="body" sz="quarter" idx="1"/>
          </p:nvPr>
        </p:nvSpPr>
        <p:spPr>
          <a:xfrm>
            <a:off x="453813" y="2814179"/>
            <a:ext cx="12101690" cy="1812090"/>
          </a:xfrm>
          <a:prstGeom prst="rect">
            <a:avLst/>
          </a:prstGeom>
        </p:spPr>
        <p:txBody>
          <a:bodyPr/>
          <a:lstStyle>
            <a:lvl3pPr marL="465591" indent="-289378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 txBox="1"/>
          <p:nvPr>
            <p:ph type="body" sz="quarter" idx="13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</p:spPr>
        <p:txBody>
          <a:bodyPr>
            <a:noAutofit/>
          </a:bodyPr>
          <a:lstStyle>
            <a:lvl1pPr algn="ctr">
              <a:defRPr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453816" y="3554645"/>
            <a:ext cx="12101690" cy="5635414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xfrm>
            <a:off x="9635461" y="9244181"/>
            <a:ext cx="2918506" cy="221953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</p:spPr>
        <p:txBody>
          <a:bodyPr wrap="squar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453818" y="2506222"/>
            <a:ext cx="5946184" cy="666649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Image"/>
          <p:cNvSpPr/>
          <p:nvPr>
            <p:ph type="pic" sz="half" idx="13"/>
          </p:nvPr>
        </p:nvSpPr>
        <p:spPr>
          <a:xfrm>
            <a:off x="6519739" y="3532970"/>
            <a:ext cx="6036481" cy="56524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>
            <a:lvl3pPr marL="465591" indent="-289378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mage"/>
          <p:cNvSpPr/>
          <p:nvPr>
            <p:ph type="pic" sz="half" idx="13"/>
          </p:nvPr>
        </p:nvSpPr>
        <p:spPr>
          <a:xfrm>
            <a:off x="6519739" y="3532970"/>
            <a:ext cx="6036481" cy="56524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>
            <a:lvl3pPr marL="465591" indent="-289378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hueOff val="-1350521"/>
            <a:satOff val="-3448"/>
            <a:lumOff val="7877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8406" y="461774"/>
            <a:ext cx="865213" cy="45568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3816" y="2506222"/>
            <a:ext cx="12101690" cy="6683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2pPr marL="242292" indent="-242292">
              <a:buSzPct val="100000"/>
              <a:buChar char="•"/>
            </a:lvl2pPr>
            <a:lvl3pPr marL="429419" indent="-253206">
              <a:buSzPct val="100000"/>
              <a:buChar char="−"/>
            </a:lvl3pPr>
            <a:lvl4pPr marL="639762" indent="-279399">
              <a:buSzPct val="100000"/>
              <a:buChar char="−"/>
            </a:lvl4pPr>
            <a:lvl5pPr marL="815068" indent="-276906">
              <a:buSzPct val="100000"/>
              <a:buChar char="−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553967" y="9355157"/>
            <a:ext cx="238721" cy="2219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l" defTabSz="1300480" rtl="0" latinLnBrk="0">
        <a:lnSpc>
          <a:spcPts val="4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chemeClr val="accent6">
              <a:hueOff val="-1708773"/>
              <a:satOff val="-82172"/>
              <a:lumOff val="-54523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l" defTabSz="1300480" rtl="0" latinLnBrk="0">
        <a:lnSpc>
          <a:spcPts val="4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chemeClr val="accent6">
              <a:hueOff val="-1708773"/>
              <a:satOff val="-82172"/>
              <a:lumOff val="-54523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l" defTabSz="1300480" rtl="0" latinLnBrk="0">
        <a:lnSpc>
          <a:spcPts val="4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chemeClr val="accent6">
              <a:hueOff val="-1708773"/>
              <a:satOff val="-82172"/>
              <a:lumOff val="-54523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l" defTabSz="1300480" rtl="0" latinLnBrk="0">
        <a:lnSpc>
          <a:spcPts val="4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chemeClr val="accent6">
              <a:hueOff val="-1708773"/>
              <a:satOff val="-82172"/>
              <a:lumOff val="-54523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l" defTabSz="1300480" rtl="0" latinLnBrk="0">
        <a:lnSpc>
          <a:spcPts val="4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chemeClr val="accent6">
              <a:hueOff val="-1708773"/>
              <a:satOff val="-82172"/>
              <a:lumOff val="-54523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3000" algn="l" defTabSz="1300480" rtl="0" latinLnBrk="0">
        <a:lnSpc>
          <a:spcPts val="4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chemeClr val="accent6">
              <a:hueOff val="-1708773"/>
              <a:satOff val="-82172"/>
              <a:lumOff val="-54523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600" algn="l" defTabSz="1300480" rtl="0" latinLnBrk="0">
        <a:lnSpc>
          <a:spcPts val="4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chemeClr val="accent6">
              <a:hueOff val="-1708773"/>
              <a:satOff val="-82172"/>
              <a:lumOff val="-54523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200" algn="l" defTabSz="1300480" rtl="0" latinLnBrk="0">
        <a:lnSpc>
          <a:spcPts val="4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chemeClr val="accent6">
              <a:hueOff val="-1708773"/>
              <a:satOff val="-82172"/>
              <a:lumOff val="-54523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1300480" rtl="0" latinLnBrk="0">
        <a:lnSpc>
          <a:spcPts val="4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chemeClr val="accent6">
              <a:hueOff val="-1708773"/>
              <a:satOff val="-82172"/>
              <a:lumOff val="-54523"/>
            </a:schemeClr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1300480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accent6">
              <a:hueOff val="-1708773"/>
              <a:satOff val="-82172"/>
              <a:lumOff val="-54523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1300480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accent6">
              <a:hueOff val="-1708773"/>
              <a:satOff val="-82172"/>
              <a:lumOff val="-54523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76213" algn="l" defTabSz="1300480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accent6">
              <a:hueOff val="-1708773"/>
              <a:satOff val="-82172"/>
              <a:lumOff val="-54523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0" marR="0" indent="360363" algn="l" defTabSz="1300480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accent6">
              <a:hueOff val="-1708773"/>
              <a:satOff val="-82172"/>
              <a:lumOff val="-54523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0" marR="0" indent="538162" algn="l" defTabSz="1300480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accent6">
              <a:hueOff val="-1708773"/>
              <a:satOff val="-82172"/>
              <a:lumOff val="-54523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1300480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accent6">
              <a:hueOff val="-1708773"/>
              <a:satOff val="-82172"/>
              <a:lumOff val="-54523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1300480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accent6">
              <a:hueOff val="-1708773"/>
              <a:satOff val="-82172"/>
              <a:lumOff val="-54523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1300480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accent6">
              <a:hueOff val="-1708773"/>
              <a:satOff val="-82172"/>
              <a:lumOff val="-54523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1300480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accent6">
              <a:hueOff val="-1708773"/>
              <a:satOff val="-82172"/>
              <a:lumOff val="-54523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300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60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20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g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g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gif"/><Relationship Id="rId3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9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20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21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22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inforcement Learning for Adaptive Locomotion…"/>
          <p:cNvSpPr txBox="1"/>
          <p:nvPr>
            <p:ph type="title"/>
          </p:nvPr>
        </p:nvSpPr>
        <p:spPr>
          <a:xfrm>
            <a:off x="453816" y="1715199"/>
            <a:ext cx="12101690" cy="1405536"/>
          </a:xfrm>
          <a:prstGeom prst="rect">
            <a:avLst/>
          </a:prstGeom>
        </p:spPr>
        <p:txBody>
          <a:bodyPr/>
          <a:lstStyle/>
          <a:p>
            <a:pPr>
              <a:defRPr sz="4100"/>
            </a:pPr>
            <a:r>
              <a:t>Reinforcement Learning for Adaptive Locomotion </a:t>
            </a:r>
          </a:p>
          <a:p>
            <a:pPr>
              <a:defRPr sz="4100"/>
            </a:pPr>
            <a:r>
              <a:t>of a snake-like Robot using Tensorflow</a:t>
            </a:r>
          </a:p>
        </p:txBody>
      </p:sp>
      <p:sp>
        <p:nvSpPr>
          <p:cNvPr id="144" name="Jonathan Rösner…"/>
          <p:cNvSpPr txBox="1"/>
          <p:nvPr>
            <p:ph type="body" idx="1"/>
          </p:nvPr>
        </p:nvSpPr>
        <p:spPr>
          <a:xfrm>
            <a:off x="453813" y="3376444"/>
            <a:ext cx="12101690" cy="4701755"/>
          </a:xfrm>
          <a:prstGeom prst="rect">
            <a:avLst/>
          </a:prstGeom>
        </p:spPr>
        <p:txBody>
          <a:bodyPr/>
          <a:lstStyle/>
          <a:p>
            <a:pPr/>
            <a:r>
              <a:t>Jonathan Rösner</a:t>
            </a:r>
          </a:p>
          <a:p>
            <a:pPr/>
            <a:r>
              <a:t>Technische Universität München</a:t>
            </a:r>
          </a:p>
          <a:p>
            <a:pPr/>
            <a:r>
              <a:t>Department of Informatics</a:t>
            </a:r>
          </a:p>
          <a:p>
            <a:pPr/>
            <a:r>
              <a:t>Robotics and Embedded Systems</a:t>
            </a:r>
          </a:p>
          <a:p>
            <a:pPr/>
            <a:r>
              <a:t>Garching, 24. November 2017</a:t>
            </a:r>
          </a:p>
        </p:txBody>
      </p:sp>
      <p:pic>
        <p:nvPicPr>
          <p:cNvPr id="145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6636" y="2403043"/>
            <a:ext cx="5537578" cy="7350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212" name="What is Reinforcement Learning?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What is Reinforcement Learning?</a:t>
            </a:r>
          </a:p>
        </p:txBody>
      </p:sp>
      <p:sp>
        <p:nvSpPr>
          <p:cNvPr id="2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4" name="breakout.gif" descr="breakout.gif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28319" y="3603277"/>
            <a:ext cx="4619321" cy="5511868"/>
          </a:xfrm>
          <a:prstGeom prst="rect">
            <a:avLst/>
          </a:prstGeom>
        </p:spPr>
      </p:pic>
      <p:sp>
        <p:nvSpPr>
          <p:cNvPr id="215" name="Sample transitions from the environment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Sample transitions from the environment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</p:txBody>
      </p:sp>
      <p:sp>
        <p:nvSpPr>
          <p:cNvPr id="216" name="How does it learn?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How does it learn?</a:t>
            </a:r>
          </a:p>
        </p:txBody>
      </p:sp>
      <p:sp>
        <p:nvSpPr>
          <p:cNvPr id="217" name="Rectangle"/>
          <p:cNvSpPr/>
          <p:nvPr/>
        </p:nvSpPr>
        <p:spPr>
          <a:xfrm>
            <a:off x="6906928" y="2564695"/>
            <a:ext cx="5069799" cy="1270001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sp>
        <p:nvSpPr>
          <p:cNvPr id="218" name="Rectangle"/>
          <p:cNvSpPr/>
          <p:nvPr/>
        </p:nvSpPr>
        <p:spPr>
          <a:xfrm>
            <a:off x="7144811" y="8717514"/>
            <a:ext cx="5069799" cy="455681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221" name="What is Reinforcement Learning?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What is Reinforcement Learning?</a:t>
            </a: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3" name="breakout_3.gif" descr="breakout_3.gif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26300" y="3606800"/>
            <a:ext cx="4619265" cy="5511800"/>
          </a:xfrm>
          <a:prstGeom prst="rect">
            <a:avLst/>
          </a:prstGeom>
        </p:spPr>
      </p:pic>
      <p:sp>
        <p:nvSpPr>
          <p:cNvPr id="224" name="Sample transitions from the environment…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Sample transitions from the environment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Pick actions that return high reward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</p:txBody>
      </p:sp>
      <p:sp>
        <p:nvSpPr>
          <p:cNvPr id="225" name="How does it learn?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How does it learn?</a:t>
            </a:r>
          </a:p>
        </p:txBody>
      </p:sp>
      <p:sp>
        <p:nvSpPr>
          <p:cNvPr id="226" name="Rectangle"/>
          <p:cNvSpPr/>
          <p:nvPr/>
        </p:nvSpPr>
        <p:spPr>
          <a:xfrm>
            <a:off x="6906928" y="2564695"/>
            <a:ext cx="5069799" cy="1270001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sp>
        <p:nvSpPr>
          <p:cNvPr id="227" name="Rectangle"/>
          <p:cNvSpPr/>
          <p:nvPr/>
        </p:nvSpPr>
        <p:spPr>
          <a:xfrm>
            <a:off x="7144811" y="8717514"/>
            <a:ext cx="5069799" cy="455681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230" name="What is Reinforcement Learning?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What is Reinforcement Learning?</a:t>
            </a:r>
          </a:p>
        </p:txBody>
      </p:sp>
      <p:sp>
        <p:nvSpPr>
          <p:cNvPr id="2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2" name="breakout_2.gif" descr="breakout_2.gif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26300" y="3606800"/>
            <a:ext cx="4622800" cy="5516020"/>
          </a:xfrm>
          <a:prstGeom prst="rect">
            <a:avLst/>
          </a:prstGeom>
        </p:spPr>
      </p:pic>
      <p:sp>
        <p:nvSpPr>
          <p:cNvPr id="233" name="Sample transitions from the environment…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Sample transitions from the environment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Pick actions that return high reward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Goal is to always maximise sum of rewards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</p:txBody>
      </p:sp>
      <p:sp>
        <p:nvSpPr>
          <p:cNvPr id="234" name="Rectangle"/>
          <p:cNvSpPr/>
          <p:nvPr/>
        </p:nvSpPr>
        <p:spPr>
          <a:xfrm>
            <a:off x="368190" y="6833580"/>
            <a:ext cx="5809344" cy="2341418"/>
          </a:xfrm>
          <a:prstGeom prst="rect">
            <a:avLst/>
          </a:prstGeom>
          <a:ln w="38100">
            <a:solidFill>
              <a:srgbClr val="F09133"/>
            </a:solidFill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pic>
        <p:nvPicPr>
          <p:cNvPr id="235" name="return.pdf" descr="return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7112" y="7958935"/>
            <a:ext cx="3111501" cy="107061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How does it learn?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How does it learn?</a:t>
            </a:r>
          </a:p>
        </p:txBody>
      </p:sp>
      <p:sp>
        <p:nvSpPr>
          <p:cNvPr id="237" name="Rectangle"/>
          <p:cNvSpPr/>
          <p:nvPr/>
        </p:nvSpPr>
        <p:spPr>
          <a:xfrm>
            <a:off x="6906928" y="2564695"/>
            <a:ext cx="5069799" cy="1270001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sp>
        <p:nvSpPr>
          <p:cNvPr id="238" name="Rectangle"/>
          <p:cNvSpPr/>
          <p:nvPr/>
        </p:nvSpPr>
        <p:spPr>
          <a:xfrm>
            <a:off x="7144811" y="8717514"/>
            <a:ext cx="5069799" cy="455681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241" name="Exploration vs Exploitation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Exploration vs Exploitation</a:t>
            </a:r>
          </a:p>
        </p:txBody>
      </p:sp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" name="Rectangle"/>
          <p:cNvSpPr txBox="1"/>
          <p:nvPr/>
        </p:nvSpPr>
        <p:spPr>
          <a:xfrm>
            <a:off x="453815" y="3535769"/>
            <a:ext cx="12097171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</p:txBody>
      </p:sp>
      <p:sp>
        <p:nvSpPr>
          <p:cNvPr id="244" name="Rectangle"/>
          <p:cNvSpPr/>
          <p:nvPr/>
        </p:nvSpPr>
        <p:spPr>
          <a:xfrm>
            <a:off x="6539810" y="4910069"/>
            <a:ext cx="2098986" cy="2678176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sp>
        <p:nvSpPr>
          <p:cNvPr id="245" name="Rectangle"/>
          <p:cNvSpPr/>
          <p:nvPr/>
        </p:nvSpPr>
        <p:spPr>
          <a:xfrm>
            <a:off x="10605996" y="4910069"/>
            <a:ext cx="1964403" cy="2678176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sp>
        <p:nvSpPr>
          <p:cNvPr id="246" name="What is the difference?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What is the difference?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249" name="Exploration vs Exploitation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Exploration vs Exploitation</a:t>
            </a: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1" name="Exploitation:…"/>
          <p:cNvSpPr txBox="1"/>
          <p:nvPr/>
        </p:nvSpPr>
        <p:spPr>
          <a:xfrm>
            <a:off x="453815" y="3535769"/>
            <a:ext cx="12097171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defRPr sz="3000"/>
            </a:pPr>
            <a:r>
              <a:t>Exploitation:</a:t>
            </a:r>
          </a:p>
          <a:p>
            <a:pPr lvl="1" marL="457200" indent="-228600"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buSzPct val="100000"/>
              <a:buChar char="•"/>
              <a:defRPr sz="3000"/>
            </a:pPr>
            <a:r>
              <a:t>taking the action that is thought to yield the highest reward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</p:txBody>
      </p:sp>
      <p:sp>
        <p:nvSpPr>
          <p:cNvPr id="252" name="Rectangle"/>
          <p:cNvSpPr/>
          <p:nvPr/>
        </p:nvSpPr>
        <p:spPr>
          <a:xfrm>
            <a:off x="6539810" y="4910069"/>
            <a:ext cx="2098986" cy="2678176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sp>
        <p:nvSpPr>
          <p:cNvPr id="253" name="Rectangle"/>
          <p:cNvSpPr/>
          <p:nvPr/>
        </p:nvSpPr>
        <p:spPr>
          <a:xfrm>
            <a:off x="10605996" y="4910069"/>
            <a:ext cx="1964403" cy="2678176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sp>
        <p:nvSpPr>
          <p:cNvPr id="254" name="What is the difference?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What is the difference?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257" name="Exploration vs Exploitation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Exploration vs Exploitation</a:t>
            </a:r>
          </a:p>
        </p:txBody>
      </p:sp>
      <p:sp>
        <p:nvSpPr>
          <p:cNvPr id="2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9" name="Exploitation:…"/>
          <p:cNvSpPr txBox="1"/>
          <p:nvPr/>
        </p:nvSpPr>
        <p:spPr>
          <a:xfrm>
            <a:off x="453815" y="3535769"/>
            <a:ext cx="12097171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defRPr sz="3000"/>
            </a:pPr>
            <a:r>
              <a:t>Exploitation:</a:t>
            </a:r>
          </a:p>
          <a:p>
            <a:pPr lvl="1" marL="457200" indent="-228600"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buSzPct val="100000"/>
              <a:buChar char="•"/>
              <a:defRPr sz="3000"/>
            </a:pPr>
            <a:r>
              <a:t>taking the action that is thought to yield the highest reward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Exploration:</a:t>
            </a:r>
          </a:p>
          <a:p>
            <a:pPr lvl="1" marL="457200" indent="-228600">
              <a:lnSpc>
                <a:spcPct val="114000"/>
              </a:lnSpc>
              <a:buSzPct val="100000"/>
              <a:buChar char="•"/>
              <a:defRPr sz="3000"/>
            </a:pPr>
            <a:r>
              <a:t>taking a new (often random) action</a:t>
            </a:r>
          </a:p>
        </p:txBody>
      </p:sp>
      <p:sp>
        <p:nvSpPr>
          <p:cNvPr id="260" name="What is the difference?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What is the difference?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263" name="Why not always exploit?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Why not always exploit?</a:t>
            </a:r>
          </a:p>
        </p:txBody>
      </p:sp>
      <p:sp>
        <p:nvSpPr>
          <p:cNvPr id="264" name="Exploration vs Exploitation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Exploration vs Exploitation</a:t>
            </a:r>
          </a:p>
        </p:txBody>
      </p:sp>
      <p:sp>
        <p:nvSpPr>
          <p:cNvPr id="2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268" name="Why not always exploit?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Why not always exploit?</a:t>
            </a:r>
          </a:p>
        </p:txBody>
      </p:sp>
      <p:sp>
        <p:nvSpPr>
          <p:cNvPr id="269" name="Exploration vs Exploitation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Exploration vs Exploitation</a:t>
            </a:r>
          </a:p>
        </p:txBody>
      </p:sp>
      <p:sp>
        <p:nvSpPr>
          <p:cNvPr id="2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1" name="Türen_geschlossen.png" descr="Türen_geschlosse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3180" r="0" b="3180"/>
          <a:stretch>
            <a:fillRect/>
          </a:stretch>
        </p:blipFill>
        <p:spPr>
          <a:xfrm>
            <a:off x="6519739" y="3670300"/>
            <a:ext cx="6036481" cy="5652481"/>
          </a:xfrm>
          <a:prstGeom prst="rect">
            <a:avLst/>
          </a:prstGeom>
        </p:spPr>
      </p:pic>
      <p:sp>
        <p:nvSpPr>
          <p:cNvPr id="272" name="An agent has the choice to open the left or the right door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114000"/>
              </a:lnSpc>
              <a:defRPr sz="3000"/>
            </a:lvl1pPr>
          </a:lstStyle>
          <a:p>
            <a:pPr/>
            <a:r>
              <a:t>An agent has the choice to open the left or the right door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275" name="Why not always exploit?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Why not always exploit?</a:t>
            </a:r>
          </a:p>
        </p:txBody>
      </p:sp>
      <p:sp>
        <p:nvSpPr>
          <p:cNvPr id="276" name="Exploration vs Exploitation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Exploration vs Exploitation</a:t>
            </a:r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8" name="Türen_links_offen.png" descr="Türen_links_offe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091" r="0" b="527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9" name="An agent has the choice to open the left or the right door…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An agent has the choice to open the left or the right door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When opening the left door he receives -5 reward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282" name="Why not always exploit?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Why not always exploit?</a:t>
            </a:r>
          </a:p>
        </p:txBody>
      </p:sp>
      <p:sp>
        <p:nvSpPr>
          <p:cNvPr id="283" name="Exploration vs Exploitation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Exploration vs Exploitation</a:t>
            </a:r>
          </a:p>
        </p:txBody>
      </p:sp>
      <p:sp>
        <p:nvSpPr>
          <p:cNvPr id="2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5" name="Türen_rechts_offen.png" descr="Türen_rechts_offe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091" r="0" b="527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86" name="An agent has the choice to open the left or the right door…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An agent has the choice to open the left or the right door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When opening the left door he receives -5 reward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When opening the right door he receives +5 reward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"/>
          <p:cNvGrpSpPr/>
          <p:nvPr/>
        </p:nvGrpSpPr>
        <p:grpSpPr>
          <a:xfrm>
            <a:off x="442541" y="9206489"/>
            <a:ext cx="11586900" cy="547112"/>
            <a:chOff x="0" y="0"/>
            <a:chExt cx="11586899" cy="547110"/>
          </a:xfrm>
        </p:grpSpPr>
        <p:sp>
          <p:nvSpPr>
            <p:cNvPr id="147" name="Rectangle"/>
            <p:cNvSpPr/>
            <p:nvPr/>
          </p:nvSpPr>
          <p:spPr>
            <a:xfrm>
              <a:off x="-1" y="-1"/>
              <a:ext cx="11586900" cy="547112"/>
            </a:xfrm>
            <a:prstGeom prst="rect">
              <a:avLst/>
            </a:prstGeom>
            <a:solidFill>
              <a:schemeClr val="accent2">
                <a:hueOff val="-1350521"/>
                <a:satOff val="-3448"/>
                <a:lumOff val="7877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>
                <a:lnSpc>
                  <a:spcPct val="114000"/>
                </a:lnSpc>
                <a:defRPr>
                  <a:solidFill>
                    <a:schemeClr val="accent2">
                      <a:hueOff val="-1350521"/>
                      <a:satOff val="-3448"/>
                      <a:lumOff val="78770"/>
                    </a:schemeClr>
                  </a:solidFill>
                </a:defRPr>
              </a:pPr>
            </a:p>
          </p:txBody>
        </p:sp>
        <p:sp>
          <p:nvSpPr>
            <p:cNvPr id="148" name="Jonathan Rösner (TUM) | Bachelor’s Thesis Defense"/>
            <p:cNvSpPr txBox="1"/>
            <p:nvPr/>
          </p:nvSpPr>
          <p:spPr>
            <a:xfrm>
              <a:off x="0" y="162579"/>
              <a:ext cx="11586899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/>
              <a:r>
                <a:t>Jonathan Rösner (TUM) | Bachelor’s Thesis Defense</a:t>
              </a:r>
            </a:p>
          </p:txBody>
        </p:sp>
      </p:grpSp>
      <p:graphicFrame>
        <p:nvGraphicFramePr>
          <p:cNvPr id="150" name="Table"/>
          <p:cNvGraphicFramePr/>
          <p:nvPr/>
        </p:nvGraphicFramePr>
        <p:xfrm>
          <a:off x="453813" y="3553741"/>
          <a:ext cx="12089712" cy="300127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2065394"/>
                <a:gridCol w="10024315"/>
              </a:tblGrid>
              <a:tr h="60025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accent6">
                              <a:hueOff val="-1708773"/>
                              <a:satOff val="-82172"/>
                              <a:lumOff val="-54523"/>
                            </a:schemeClr>
                          </a:solidFill>
                        </a:rPr>
                        <a:t>1.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accent6">
                              <a:hueOff val="-1708773"/>
                              <a:satOff val="-82172"/>
                              <a:lumOff val="-54523"/>
                            </a:schemeClr>
                          </a:solidFill>
                        </a:rPr>
                        <a:t>What is Reinforcement Learning?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0025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accent6">
                              <a:hueOff val="-1708773"/>
                              <a:satOff val="-82172"/>
                              <a:lumOff val="-54523"/>
                            </a:schemeClr>
                          </a:solidFill>
                        </a:rPr>
                        <a:t>2.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accent6">
                              <a:hueOff val="-1708773"/>
                              <a:satOff val="-82172"/>
                              <a:lumOff val="-54523"/>
                            </a:schemeClr>
                          </a:solidFill>
                        </a:rPr>
                        <a:t>Exploration vs Exploitation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0025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accent6">
                              <a:hueOff val="-1708773"/>
                              <a:satOff val="-82172"/>
                              <a:lumOff val="-54523"/>
                            </a:schemeClr>
                          </a:solidFill>
                        </a:rPr>
                        <a:t>3.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accent6">
                              <a:hueOff val="-1708773"/>
                              <a:satOff val="-82172"/>
                              <a:lumOff val="-54523"/>
                            </a:schemeClr>
                          </a:solidFill>
                        </a:rPr>
                        <a:t>Different Ways to explore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0025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accent6">
                              <a:hueOff val="-1708773"/>
                              <a:satOff val="-82172"/>
                              <a:lumOff val="-54523"/>
                            </a:schemeClr>
                          </a:solidFill>
                        </a:rPr>
                        <a:t>4.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accent6">
                              <a:hueOff val="-1708773"/>
                              <a:satOff val="-82172"/>
                              <a:lumOff val="-54523"/>
                            </a:schemeClr>
                          </a:solidFill>
                        </a:rPr>
                        <a:t>Implementation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0025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accent6">
                              <a:hueOff val="-1708773"/>
                              <a:satOff val="-82172"/>
                              <a:lumOff val="-54523"/>
                            </a:schemeClr>
                          </a:solidFill>
                        </a:rPr>
                        <a:t>5.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accent6">
                              <a:hueOff val="-1708773"/>
                              <a:satOff val="-82172"/>
                              <a:lumOff val="-54523"/>
                            </a:schemeClr>
                          </a:solidFill>
                        </a:rPr>
                        <a:t>Results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0025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accent6">
                              <a:hueOff val="-1708773"/>
                              <a:satOff val="-82172"/>
                              <a:lumOff val="-54523"/>
                            </a:schemeClr>
                          </a:solidFill>
                        </a:rPr>
                        <a:t>6.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accent6">
                              <a:hueOff val="-1708773"/>
                              <a:satOff val="-82172"/>
                              <a:lumOff val="-54523"/>
                            </a:schemeClr>
                          </a:solidFill>
                        </a:rPr>
                        <a:t>Conclusion &amp; Future Work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1" name="Outline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12553967" y="9355157"/>
            <a:ext cx="329857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Why not always exploit?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Why not always exploit?</a:t>
            </a:r>
          </a:p>
        </p:txBody>
      </p:sp>
      <p:sp>
        <p:nvSpPr>
          <p:cNvPr id="289" name="Exploration vs Exploitation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Exploration vs Exploitation</a:t>
            </a:r>
          </a:p>
        </p:txBody>
      </p:sp>
      <p:sp>
        <p:nvSpPr>
          <p:cNvPr id="2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1" name="Türen_geschlossen.png" descr="Türen_geschlosse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880" r="0" b="0"/>
          <a:stretch>
            <a:fillRect/>
          </a:stretch>
        </p:blipFill>
        <p:spPr>
          <a:xfrm>
            <a:off x="6519739" y="3520270"/>
            <a:ext cx="6036481" cy="5983310"/>
          </a:xfrm>
          <a:prstGeom prst="rect">
            <a:avLst/>
          </a:prstGeom>
        </p:spPr>
      </p:pic>
      <p:sp>
        <p:nvSpPr>
          <p:cNvPr id="292" name="An agent has the choice to open the left or the right door…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An agent has the choice to open the left or the right door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When opening the left door he receives -5 reward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When opening the right door he receives +5 reward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Should the agent always open the right door?</a:t>
            </a:r>
          </a:p>
        </p:txBody>
      </p:sp>
      <p:sp>
        <p:nvSpPr>
          <p:cNvPr id="293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296" name="Why not always exploit?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Why not always exploit?</a:t>
            </a:r>
          </a:p>
        </p:txBody>
      </p:sp>
      <p:sp>
        <p:nvSpPr>
          <p:cNvPr id="297" name="Exploration vs Exploitation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Exploration vs Exploitation</a:t>
            </a:r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9" name="Türen_geschlossen.png" descr="Türen_geschlosse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091" r="0" b="527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00" name="Answer: No!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114000"/>
              </a:lnSpc>
              <a:defRPr sz="3000"/>
            </a:lvl1pPr>
          </a:lstStyle>
          <a:p>
            <a:pPr/>
            <a:r>
              <a:t>Answer: No!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303" name="Why not always exploit?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Why not always exploit?</a:t>
            </a:r>
          </a:p>
        </p:txBody>
      </p:sp>
      <p:sp>
        <p:nvSpPr>
          <p:cNvPr id="304" name="Exploration vs Exploitation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Exploration vs Exploitation</a:t>
            </a:r>
          </a:p>
        </p:txBody>
      </p:sp>
      <p:sp>
        <p:nvSpPr>
          <p:cNvPr id="3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6" name="Türen_links_offen.png" descr="Türen_links_offe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091" r="0" b="527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07" name="Answer: No!…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Answer: No!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Maybe next time he opens the left he receives +10 reward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310" name="Why not always exploit?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Why not always exploit?</a:t>
            </a:r>
          </a:p>
        </p:txBody>
      </p:sp>
      <p:sp>
        <p:nvSpPr>
          <p:cNvPr id="311" name="Exploration vs Exploitation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Exploration vs Exploitation</a:t>
            </a:r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3" name="Türen_offen.png" descr="Türen_offe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091" r="0" b="527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14" name="Answer: No!…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Answer: No!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Maybe next time he opens the left he receives +10 reward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Solution is to sometimes explore and sometimes exploit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317" name="Many different ways to achieve the same goal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Many different ways to achieve the same goal</a:t>
            </a:r>
          </a:p>
        </p:txBody>
      </p:sp>
      <p:sp>
        <p:nvSpPr>
          <p:cNvPr id="318" name="Different ways to explore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Different ways to explore</a:t>
            </a:r>
          </a:p>
        </p:txBody>
      </p:sp>
      <p:sp>
        <p:nvSpPr>
          <p:cNvPr id="3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322" name="ε-Greedy Policy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ε-Greedy Policy</a:t>
            </a:r>
          </a:p>
        </p:txBody>
      </p:sp>
      <p:sp>
        <p:nvSpPr>
          <p:cNvPr id="323" name="Different ways to explore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Different ways to explore</a:t>
            </a:r>
          </a:p>
        </p:txBody>
      </p:sp>
      <p:sp>
        <p:nvSpPr>
          <p:cNvPr id="3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5" name="greedy.png" descr="greedy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524253" y="3533063"/>
            <a:ext cx="4193777" cy="5652481"/>
          </a:xfrm>
          <a:prstGeom prst="rect">
            <a:avLst/>
          </a:prstGeom>
        </p:spPr>
      </p:pic>
      <p:sp>
        <p:nvSpPr>
          <p:cNvPr id="326" name="With probability of ε choose a random action, otherwise select the best action…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With probability of ε choose a random action, otherwise select the best action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Decay ε after a while to exploit more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329" name="Action noise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Action noise</a:t>
            </a:r>
          </a:p>
        </p:txBody>
      </p:sp>
      <p:sp>
        <p:nvSpPr>
          <p:cNvPr id="330" name="Different ways to explore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Different ways to explore</a:t>
            </a:r>
          </a:p>
        </p:txBody>
      </p:sp>
      <p:sp>
        <p:nvSpPr>
          <p:cNvPr id="3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2" name="action_noise.png" descr="action_nois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365961" y="3532970"/>
            <a:ext cx="4344037" cy="5652482"/>
          </a:xfrm>
          <a:prstGeom prst="rect">
            <a:avLst/>
          </a:prstGeom>
        </p:spPr>
      </p:pic>
      <p:sp>
        <p:nvSpPr>
          <p:cNvPr id="333" name="In every timestep add a noise factor to the action…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In every timestep add a noise factor to the action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Noise terms can be correlated</a:t>
            </a:r>
          </a:p>
          <a:p>
            <a:pPr>
              <a:lnSpc>
                <a:spcPct val="114000"/>
              </a:lnSpc>
              <a:defRPr sz="3000"/>
            </a:pPr>
          </a:p>
        </p:txBody>
      </p:sp>
      <p:pic>
        <p:nvPicPr>
          <p:cNvPr id="334" name="action_noise_formula.pdf" descr="action_noise_formul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8862" y="4822488"/>
            <a:ext cx="3048001" cy="397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action_noise_corr.pdf" descr="action_noise_cor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83812" y="6259394"/>
            <a:ext cx="2578101" cy="3594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338" name="Parameter Noise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Parameter Noise</a:t>
            </a:r>
          </a:p>
        </p:txBody>
      </p:sp>
      <p:sp>
        <p:nvSpPr>
          <p:cNvPr id="339" name="Different ways to explore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Different ways to explore</a:t>
            </a:r>
          </a:p>
        </p:txBody>
      </p:sp>
      <p:sp>
        <p:nvSpPr>
          <p:cNvPr id="3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1" name="parameter_noise.png" descr="parameter_nois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471143" y="3533063"/>
            <a:ext cx="4050511" cy="5652481"/>
          </a:xfrm>
          <a:prstGeom prst="rect">
            <a:avLst/>
          </a:prstGeom>
        </p:spPr>
      </p:pic>
      <p:sp>
        <p:nvSpPr>
          <p:cNvPr id="342" name="Instead of adding noise to the action add it directly to the network’s parameters…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Instead of adding noise to the action add it directly to the network’s parameters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Computationally Expensive, therefore compute noise only once per episode</a:t>
            </a:r>
          </a:p>
        </p:txBody>
      </p:sp>
      <p:pic>
        <p:nvPicPr>
          <p:cNvPr id="343" name="param_noise_formula.pdf" descr="param_noise_formul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2362" y="5225793"/>
            <a:ext cx="2921001" cy="4864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346" name="Standard deviation noise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Standard deviation noise</a:t>
            </a:r>
          </a:p>
        </p:txBody>
      </p:sp>
      <p:sp>
        <p:nvSpPr>
          <p:cNvPr id="347" name="Different ways to explore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Different ways to explore</a:t>
            </a:r>
          </a:p>
        </p:txBody>
      </p:sp>
      <p:sp>
        <p:nvSpPr>
          <p:cNvPr id="3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9" name="normalPlot-eps-converted-to.pdf" descr="normalPlot-eps-converted-to.pd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0039" t="0" r="10039" b="0"/>
          <a:stretch>
            <a:fillRect/>
          </a:stretch>
        </p:blipFill>
        <p:spPr>
          <a:xfrm>
            <a:off x="6478158" y="3533063"/>
            <a:ext cx="6036481" cy="5652481"/>
          </a:xfrm>
          <a:prstGeom prst="rect">
            <a:avLst/>
          </a:prstGeom>
        </p:spPr>
      </p:pic>
      <p:sp>
        <p:nvSpPr>
          <p:cNvPr id="350" name="Change the distribution of the policy to increase or decrease exploration…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Change the distribution of the policy to increase or decrease exploration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Higher standard deviation means more exploration</a:t>
            </a:r>
          </a:p>
          <a:p>
            <a:pPr>
              <a:lnSpc>
                <a:spcPct val="114000"/>
              </a:lnSpc>
              <a:defRPr sz="3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353" name="Implementation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5" name="frameworks.png" descr="frameworks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670157" y="3533063"/>
            <a:ext cx="5652482" cy="5652481"/>
          </a:xfrm>
          <a:prstGeom prst="rect">
            <a:avLst/>
          </a:prstGeom>
        </p:spPr>
      </p:pic>
      <p:sp>
        <p:nvSpPr>
          <p:cNvPr id="356" name="Three very different algorithms:…"/>
          <p:cNvSpPr txBox="1"/>
          <p:nvPr/>
        </p:nvSpPr>
        <p:spPr>
          <a:xfrm>
            <a:off x="453815" y="3535769"/>
            <a:ext cx="56522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defRPr sz="3000"/>
            </a:pPr>
            <a:r>
              <a:t>Three very different algorithms:</a:t>
            </a:r>
          </a:p>
          <a:p>
            <a:pPr lvl="1" marL="457200" indent="-228600"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buSzPct val="100000"/>
              <a:buChar char="•"/>
              <a:defRPr sz="3000"/>
            </a:pPr>
            <a:r>
              <a:t>Deep-Q-Network</a:t>
            </a:r>
          </a:p>
          <a:p>
            <a:pPr lvl="1" marL="457200" indent="-228600"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buSzPct val="100000"/>
              <a:buChar char="•"/>
              <a:defRPr sz="3000"/>
            </a:pPr>
            <a:r>
              <a:t>Deep Deterministic Policy Gradient</a:t>
            </a:r>
          </a:p>
          <a:p>
            <a:pPr lvl="1" marL="457200" indent="-228600"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buSzPct val="100000"/>
              <a:buChar char="•"/>
              <a:defRPr sz="3000"/>
            </a:pPr>
            <a:r>
              <a:t>Proximal Policy Optimization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Tensorflow for deep neural networks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OpenAI for simulations (especially MuJoCo)</a:t>
            </a:r>
          </a:p>
          <a:p>
            <a:pPr>
              <a:lnSpc>
                <a:spcPct val="114000"/>
              </a:lnSpc>
              <a:defRPr sz="3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155" name="What is Reinforcement Learning?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What is Reinforcement Learning?</a:t>
            </a:r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7" name="Agents and environments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Agents and environments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359" name="How did the algorithms perform?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How did the algorithms perform?</a:t>
            </a:r>
          </a:p>
        </p:txBody>
      </p:sp>
      <p:sp>
        <p:nvSpPr>
          <p:cNvPr id="360" name="Results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3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364" name="Deep Deterministic Policy Gradient with action noise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Deep Deterministic Policy Gradient with action noise</a:t>
            </a:r>
          </a:p>
        </p:txBody>
      </p:sp>
      <p:sp>
        <p:nvSpPr>
          <p:cNvPr id="365" name="Results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3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7" name="openaigym.video.0.17250.video015000.mp4" descr="openaigym.video.0.17250.video015000.mp4"/>
          <p:cNvPicPr>
            <a:picLocks noChangeAspect="0"/>
          </p:cNvPicPr>
          <p:nvPr>
            <p:ph type="pic" idx="13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711739" y="3532970"/>
            <a:ext cx="5652481" cy="5652481"/>
          </a:xfrm>
          <a:prstGeom prst="rect">
            <a:avLst/>
          </a:prstGeom>
        </p:spPr>
      </p:pic>
      <p:sp>
        <p:nvSpPr>
          <p:cNvPr id="368" name="Did not learn what we would consider snake-like movement…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Did not learn what we would consider snake-like movement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Got stuck in a local maximum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0000" fill="hold"/>
                                        <p:tgtEl>
                                          <p:spTgt spid="3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6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371" name="Deep Deterministic Policy Gradient with parameter noise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Deep Deterministic Policy Gradient with parameter noise</a:t>
            </a:r>
          </a:p>
        </p:txBody>
      </p:sp>
      <p:sp>
        <p:nvSpPr>
          <p:cNvPr id="372" name="Results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3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4" name="openaigym.video.0.39428.video000512.mp4" descr="openaigym.video.0.39428.video000512.mp4"/>
          <p:cNvPicPr>
            <a:picLocks noChangeAspect="0"/>
          </p:cNvPicPr>
          <p:nvPr>
            <p:ph type="pic" idx="13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711739" y="3532970"/>
            <a:ext cx="5652481" cy="5652481"/>
          </a:xfrm>
          <a:prstGeom prst="rect">
            <a:avLst/>
          </a:prstGeom>
        </p:spPr>
      </p:pic>
      <p:sp>
        <p:nvSpPr>
          <p:cNvPr id="375" name="Could not reproduce the results from the original paper…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Could not reproduce the results from the original paper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Did not learn a useful policy at all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0000" fill="hold"/>
                                        <p:tgtEl>
                                          <p:spTgt spid="3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7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378" name="Proximal Policy Optimization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Proximal Policy Optimization</a:t>
            </a:r>
          </a:p>
        </p:txBody>
      </p:sp>
      <p:sp>
        <p:nvSpPr>
          <p:cNvPr id="379" name="Results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3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1" name="openaigym.video.0.13997.video001000.mp4" descr="openaigym.video.0.13997.video001000.mp4"/>
          <p:cNvPicPr>
            <a:picLocks noChangeAspect="0"/>
          </p:cNvPicPr>
          <p:nvPr>
            <p:ph type="pic" idx="13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711739" y="3532970"/>
            <a:ext cx="5652481" cy="5652481"/>
          </a:xfrm>
          <a:prstGeom prst="rect">
            <a:avLst/>
          </a:prstGeom>
        </p:spPr>
      </p:pic>
      <p:sp>
        <p:nvSpPr>
          <p:cNvPr id="382" name="Good results…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Good results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Least computationally expensive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But high variance between different runs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0000" fill="hold"/>
                                        <p:tgtEl>
                                          <p:spTgt spid="3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81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385" name="Proximal Policy Optimization with new method for exploration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Proximal Policy Optimization with new method for exploration</a:t>
            </a:r>
          </a:p>
        </p:txBody>
      </p:sp>
      <p:sp>
        <p:nvSpPr>
          <p:cNvPr id="386" name="Results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3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8" name="openaigym.video.0.54637.video001000.mp4" descr="openaigym.video.0.54637.video001000.mp4"/>
          <p:cNvPicPr>
            <a:picLocks noChangeAspect="0"/>
          </p:cNvPicPr>
          <p:nvPr>
            <p:ph type="pic" idx="13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711739" y="3532970"/>
            <a:ext cx="5652481" cy="5652481"/>
          </a:xfrm>
          <a:prstGeom prst="rect">
            <a:avLst/>
          </a:prstGeom>
        </p:spPr>
      </p:pic>
      <p:sp>
        <p:nvSpPr>
          <p:cNvPr id="389" name="Even better results…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Even better results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Still high variance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0000" fill="hold"/>
                                        <p:tgtEl>
                                          <p:spTgt spid="3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88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392" name="Comparing the different algorithms and noise factors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Comparing the different algorithms and noise factors</a:t>
            </a:r>
          </a:p>
        </p:txBody>
      </p:sp>
      <p:sp>
        <p:nvSpPr>
          <p:cNvPr id="393" name="Results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3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5" name="snake_compare-eps-converted-to.pdf" descr="snake_compare-eps-converted-to.pd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898" t="0" r="9365" b="0"/>
          <a:stretch>
            <a:fillRect/>
          </a:stretch>
        </p:blipFill>
        <p:spPr>
          <a:xfrm>
            <a:off x="6519739" y="3759200"/>
            <a:ext cx="6036481" cy="5208378"/>
          </a:xfrm>
          <a:prstGeom prst="rect">
            <a:avLst/>
          </a:prstGeom>
        </p:spPr>
      </p:pic>
      <p:sp>
        <p:nvSpPr>
          <p:cNvPr id="396" name="PPO outperforms DDPG every run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PPO outperforms DDPG every run</a:t>
            </a:r>
          </a:p>
          <a:p>
            <a:pPr>
              <a:lnSpc>
                <a:spcPct val="114000"/>
              </a:lnSpc>
              <a:defRPr sz="3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399" name="Comparing the different algorithms and noise factors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Comparing the different algorithms and noise factors</a:t>
            </a:r>
          </a:p>
        </p:txBody>
      </p:sp>
      <p:sp>
        <p:nvSpPr>
          <p:cNvPr id="400" name="Results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4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2" name="ppo_compare_noise-eps-converted-to.pdf" descr="ppo_compare_noise-eps-converted-to.pd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843" t="0" r="9419" b="0"/>
          <a:stretch>
            <a:fillRect/>
          </a:stretch>
        </p:blipFill>
        <p:spPr>
          <a:xfrm>
            <a:off x="6519739" y="3755056"/>
            <a:ext cx="6036481" cy="5208309"/>
          </a:xfrm>
          <a:prstGeom prst="rect">
            <a:avLst/>
          </a:prstGeom>
        </p:spPr>
      </p:pic>
      <p:sp>
        <p:nvSpPr>
          <p:cNvPr id="403" name="Sampling the standard deviation from a normal distribution often made significant difference to the early learning curve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114000"/>
              </a:lnSpc>
              <a:defRPr sz="3000"/>
            </a:lvl1pPr>
          </a:lstStyle>
          <a:p>
            <a:pPr/>
            <a:r>
              <a:t>Sampling the standard deviation from a normal distribution often made significant difference to the early learning curve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406" name="Conclusion &amp; Future Work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Conclusion &amp; Future Work</a:t>
            </a:r>
          </a:p>
        </p:txBody>
      </p:sp>
      <p:sp>
        <p:nvSpPr>
          <p:cNvPr id="4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RL can learn difficult tasks even in high dimensional space"/>
          <p:cNvSpPr txBox="1"/>
          <p:nvPr/>
        </p:nvSpPr>
        <p:spPr>
          <a:xfrm>
            <a:off x="453815" y="3535769"/>
            <a:ext cx="12097170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RL can learn difficult tasks even in high dimensional space</a:t>
            </a:r>
          </a:p>
          <a:p>
            <a:pPr>
              <a:lnSpc>
                <a:spcPct val="114000"/>
              </a:lnSpc>
              <a:defRPr sz="3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411" name="Conclusion &amp; Future Work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Conclusion &amp; Future Work</a:t>
            </a:r>
          </a:p>
        </p:txBody>
      </p:sp>
      <p:sp>
        <p:nvSpPr>
          <p:cNvPr id="4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3" name="RL can learn difficult tasks even in high dimensional space…"/>
          <p:cNvSpPr txBox="1"/>
          <p:nvPr/>
        </p:nvSpPr>
        <p:spPr>
          <a:xfrm>
            <a:off x="453815" y="3535769"/>
            <a:ext cx="12097170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RL can learn difficult tasks even in high dimensional space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Algorithms still have flaws: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416" name="Conclusion &amp; Future Work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Conclusion &amp; Future Work</a:t>
            </a:r>
          </a:p>
        </p:txBody>
      </p:sp>
      <p:sp>
        <p:nvSpPr>
          <p:cNvPr id="4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8" name="RL can learn difficult tasks even in high dimensional space…"/>
          <p:cNvSpPr txBox="1"/>
          <p:nvPr/>
        </p:nvSpPr>
        <p:spPr>
          <a:xfrm>
            <a:off x="453815" y="3535769"/>
            <a:ext cx="12097170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RL can learn difficult tasks even in high dimensional space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Algorithms still have flaws:</a:t>
            </a:r>
          </a:p>
          <a:p>
            <a:pPr lvl="1" marL="558999" indent="-228600">
              <a:lnSpc>
                <a:spcPct val="114000"/>
              </a:lnSpc>
              <a:buSzPct val="100000"/>
              <a:buChar char="•"/>
              <a:defRPr sz="3000"/>
            </a:pPr>
            <a:r>
              <a:t>only act in discrete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160" name="What is Reinforcement Learning?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What is Reinforcement Learning?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2" name="Screenshot 2017-11-19 18.59.22.png" descr="Screenshot 2017-11-19 18.59.2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0" t="0" r="190" b="0"/>
          <a:stretch>
            <a:fillRect/>
          </a:stretch>
        </p:blipFill>
        <p:spPr>
          <a:xfrm>
            <a:off x="6519739" y="4946476"/>
            <a:ext cx="6036481" cy="2825469"/>
          </a:xfrm>
          <a:prstGeom prst="rect">
            <a:avLst/>
          </a:prstGeom>
        </p:spPr>
      </p:pic>
      <p:sp>
        <p:nvSpPr>
          <p:cNvPr id="163" name="Three Components:…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defRPr sz="3000"/>
            </a:pPr>
            <a:r>
              <a:t>Three Components:</a:t>
            </a:r>
          </a:p>
          <a:p>
            <a:pPr lvl="1" marL="457200" indent="-228600"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buSzPct val="100000"/>
              <a:buChar char="•"/>
              <a:defRPr sz="3000"/>
            </a:pPr>
            <a:r>
              <a:t>Environment </a:t>
            </a:r>
          </a:p>
          <a:p>
            <a:pPr lvl="1" marL="457200" indent="-228600"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buSzPct val="100000"/>
              <a:buChar char="•"/>
              <a:defRPr sz="3000"/>
            </a:pPr>
            <a:r>
              <a:t>Agent</a:t>
            </a:r>
          </a:p>
          <a:p>
            <a:pPr lvl="1" marL="457200" indent="-228600"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buSzPct val="100000"/>
              <a:buChar char="•"/>
              <a:defRPr sz="3000"/>
            </a:pPr>
            <a:r>
              <a:t>Time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</p:txBody>
      </p:sp>
      <p:sp>
        <p:nvSpPr>
          <p:cNvPr id="164" name="Rectangle"/>
          <p:cNvSpPr/>
          <p:nvPr/>
        </p:nvSpPr>
        <p:spPr>
          <a:xfrm>
            <a:off x="6539810" y="4910069"/>
            <a:ext cx="2098986" cy="2678176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sp>
        <p:nvSpPr>
          <p:cNvPr id="165" name="Rectangle"/>
          <p:cNvSpPr/>
          <p:nvPr/>
        </p:nvSpPr>
        <p:spPr>
          <a:xfrm>
            <a:off x="10605996" y="4910069"/>
            <a:ext cx="1964403" cy="2678176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sp>
        <p:nvSpPr>
          <p:cNvPr id="166" name="Agents and environments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Agents and environments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421" name="Conclusion &amp; Future Work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Conclusion &amp; Future Work</a:t>
            </a:r>
          </a:p>
        </p:txBody>
      </p:sp>
      <p:sp>
        <p:nvSpPr>
          <p:cNvPr id="4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3" name="RL can learn difficult tasks even in high dimensional space…"/>
          <p:cNvSpPr txBox="1"/>
          <p:nvPr/>
        </p:nvSpPr>
        <p:spPr>
          <a:xfrm>
            <a:off x="453815" y="3535769"/>
            <a:ext cx="12097170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RL can learn difficult tasks even in high dimensional space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Algorithms still have flaws:</a:t>
            </a:r>
          </a:p>
          <a:p>
            <a:pPr lvl="1" marL="558999" indent="-228600">
              <a:lnSpc>
                <a:spcPct val="114000"/>
              </a:lnSpc>
              <a:buSzPct val="100000"/>
              <a:buChar char="•"/>
              <a:defRPr sz="3000"/>
            </a:pPr>
            <a:r>
              <a:t>only act in discrete space</a:t>
            </a:r>
          </a:p>
          <a:p>
            <a:pPr lvl="1" marL="558999" indent="-228600">
              <a:lnSpc>
                <a:spcPct val="114000"/>
              </a:lnSpc>
              <a:buSzPct val="100000"/>
              <a:buChar char="•"/>
              <a:defRPr sz="3000"/>
            </a:pPr>
            <a:r>
              <a:t>learning a local maximum rather than a global 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426" name="Conclusion &amp; Future Work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Conclusion &amp; Future Work</a:t>
            </a:r>
          </a:p>
        </p:txBody>
      </p:sp>
      <p:sp>
        <p:nvSpPr>
          <p:cNvPr id="4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8" name="RL can learn difficult tasks even in high dimensional space…"/>
          <p:cNvSpPr txBox="1"/>
          <p:nvPr/>
        </p:nvSpPr>
        <p:spPr>
          <a:xfrm>
            <a:off x="453815" y="3535769"/>
            <a:ext cx="12097170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RL can learn difficult tasks even in high dimensional space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Algorithms still have flaws:</a:t>
            </a:r>
          </a:p>
          <a:p>
            <a:pPr lvl="1" marL="558999" indent="-228600">
              <a:lnSpc>
                <a:spcPct val="114000"/>
              </a:lnSpc>
              <a:buSzPct val="100000"/>
              <a:buChar char="•"/>
              <a:defRPr sz="3000"/>
            </a:pPr>
            <a:r>
              <a:t>only act in discrete space</a:t>
            </a:r>
          </a:p>
          <a:p>
            <a:pPr lvl="1" marL="558999" indent="-228600">
              <a:lnSpc>
                <a:spcPct val="114000"/>
              </a:lnSpc>
              <a:buSzPct val="100000"/>
              <a:buChar char="•"/>
              <a:defRPr sz="3000"/>
            </a:pPr>
            <a:r>
              <a:t>learning a local maximum rather than a global one</a:t>
            </a:r>
          </a:p>
          <a:p>
            <a:pPr lvl="1" marL="558999" indent="-228600">
              <a:lnSpc>
                <a:spcPct val="114000"/>
              </a:lnSpc>
              <a:buSzPct val="100000"/>
              <a:buChar char="•"/>
              <a:defRPr sz="3000"/>
            </a:pPr>
            <a:r>
              <a:t>high variance between different runs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431" name="Conclusion &amp; Future Work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Conclusion &amp; Future Work</a:t>
            </a:r>
          </a:p>
        </p:txBody>
      </p:sp>
      <p:sp>
        <p:nvSpPr>
          <p:cNvPr id="4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3" name="RL can learn difficult tasks even in high dimensional space…"/>
          <p:cNvSpPr txBox="1"/>
          <p:nvPr/>
        </p:nvSpPr>
        <p:spPr>
          <a:xfrm>
            <a:off x="453815" y="3535769"/>
            <a:ext cx="12097170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RL can learn difficult tasks even in high dimensional space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Algorithms still have flaws:</a:t>
            </a:r>
          </a:p>
          <a:p>
            <a:pPr lvl="1" marL="558999" indent="-228600">
              <a:lnSpc>
                <a:spcPct val="114000"/>
              </a:lnSpc>
              <a:buSzPct val="100000"/>
              <a:buChar char="•"/>
              <a:defRPr sz="3000"/>
            </a:pPr>
            <a:r>
              <a:t>only act in discrete space</a:t>
            </a:r>
          </a:p>
          <a:p>
            <a:pPr lvl="1" marL="558999" indent="-228600">
              <a:lnSpc>
                <a:spcPct val="114000"/>
              </a:lnSpc>
              <a:buSzPct val="100000"/>
              <a:buChar char="•"/>
              <a:defRPr sz="3000"/>
            </a:pPr>
            <a:r>
              <a:t>learning a local maximum rather than a global one</a:t>
            </a:r>
          </a:p>
          <a:p>
            <a:pPr lvl="1" marL="558999" indent="-228600">
              <a:lnSpc>
                <a:spcPct val="114000"/>
              </a:lnSpc>
              <a:buSzPct val="100000"/>
              <a:buChar char="•"/>
              <a:defRPr sz="3000"/>
            </a:pPr>
            <a:r>
              <a:t>high variance between different runs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The high variance of PPO made comparing new features difficult</a:t>
            </a:r>
          </a:p>
          <a:p>
            <a:pPr>
              <a:lnSpc>
                <a:spcPct val="114000"/>
              </a:lnSpc>
              <a:defRPr sz="3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436" name="Conclusion &amp; Future Work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Conclusion &amp; Future Work</a:t>
            </a:r>
          </a:p>
        </p:txBody>
      </p:sp>
      <p:sp>
        <p:nvSpPr>
          <p:cNvPr id="4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8" name="RL can learn difficult tasks even in high dimensional space…"/>
          <p:cNvSpPr txBox="1"/>
          <p:nvPr/>
        </p:nvSpPr>
        <p:spPr>
          <a:xfrm>
            <a:off x="453815" y="3535769"/>
            <a:ext cx="12097170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defRPr sz="3000"/>
            </a:pPr>
            <a:r>
              <a:t>RL can learn difficult tasks even in high dimensional space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Algorithms still have flaws:</a:t>
            </a:r>
          </a:p>
          <a:p>
            <a:pPr lvl="1" marL="558999" indent="-228600">
              <a:lnSpc>
                <a:spcPct val="114000"/>
              </a:lnSpc>
              <a:buSzPct val="100000"/>
              <a:buChar char="•"/>
              <a:defRPr sz="3000"/>
            </a:pPr>
            <a:r>
              <a:t>only act in discrete space</a:t>
            </a:r>
          </a:p>
          <a:p>
            <a:pPr lvl="1" marL="558999" indent="-228600">
              <a:lnSpc>
                <a:spcPct val="114000"/>
              </a:lnSpc>
              <a:buSzPct val="100000"/>
              <a:buChar char="•"/>
              <a:defRPr sz="3000"/>
            </a:pPr>
            <a:r>
              <a:t>learning a local maximum rather than a global one</a:t>
            </a:r>
          </a:p>
          <a:p>
            <a:pPr lvl="1" marL="558999" indent="-228600">
              <a:lnSpc>
                <a:spcPct val="114000"/>
              </a:lnSpc>
              <a:buSzPct val="100000"/>
              <a:buChar char="•"/>
              <a:defRPr sz="3000"/>
            </a:pPr>
            <a:r>
              <a:t>high variance between different runs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The high variance of PPO made comparing new features difficult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Decreasing it should be of high priority for future 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4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2" name="Thank you!…"/>
          <p:cNvSpPr txBox="1"/>
          <p:nvPr/>
        </p:nvSpPr>
        <p:spPr>
          <a:xfrm>
            <a:off x="-11483" y="-28782"/>
            <a:ext cx="13027766" cy="9811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14000"/>
              </a:lnSpc>
              <a:defRPr sz="4200"/>
            </a:pPr>
            <a:r>
              <a:t>Thank you!</a:t>
            </a:r>
          </a:p>
          <a:p>
            <a:pPr algn="ctr">
              <a:lnSpc>
                <a:spcPct val="114000"/>
              </a:lnSpc>
              <a:defRPr sz="4200"/>
            </a:pPr>
          </a:p>
          <a:p>
            <a:pPr algn="ctr">
              <a:lnSpc>
                <a:spcPct val="114000"/>
              </a:lnSpc>
              <a:defRPr sz="4200"/>
            </a:pPr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169" name="What is Reinforcement Learning?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What is Reinforcement Learning?</a:t>
            </a: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1" name="Screenshot 2017-11-19 18.59.22.png" descr="Screenshot 2017-11-19 18.59.2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0" t="0" r="190" b="0"/>
          <a:stretch>
            <a:fillRect/>
          </a:stretch>
        </p:blipFill>
        <p:spPr>
          <a:xfrm>
            <a:off x="6519739" y="4946476"/>
            <a:ext cx="6036481" cy="2825469"/>
          </a:xfrm>
          <a:prstGeom prst="rect">
            <a:avLst/>
          </a:prstGeom>
        </p:spPr>
      </p:pic>
      <p:sp>
        <p:nvSpPr>
          <p:cNvPr id="172" name="Three Components:…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defRPr sz="3000"/>
            </a:pPr>
            <a:r>
              <a:t>Three Components:</a:t>
            </a:r>
          </a:p>
          <a:p>
            <a:pPr lvl="1" marL="457200" indent="-228600"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buSzPct val="100000"/>
              <a:buChar char="•"/>
              <a:defRPr sz="3000"/>
            </a:pPr>
            <a:r>
              <a:t>Environment </a:t>
            </a:r>
          </a:p>
          <a:p>
            <a:pPr lvl="1" marL="457200" indent="-228600"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buSzPct val="100000"/>
              <a:buChar char="•"/>
              <a:defRPr sz="3000"/>
            </a:pPr>
            <a:r>
              <a:t>Agent</a:t>
            </a:r>
          </a:p>
          <a:p>
            <a:pPr lvl="1" marL="457200" indent="-228600"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buSzPct val="100000"/>
              <a:buChar char="•"/>
              <a:defRPr sz="3000"/>
            </a:pPr>
            <a:r>
              <a:t>Time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Agent can observe environment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</p:txBody>
      </p:sp>
      <p:sp>
        <p:nvSpPr>
          <p:cNvPr id="173" name="Rectangle"/>
          <p:cNvSpPr/>
          <p:nvPr/>
        </p:nvSpPr>
        <p:spPr>
          <a:xfrm>
            <a:off x="6681420" y="7253005"/>
            <a:ext cx="1957376" cy="335240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sp>
        <p:nvSpPr>
          <p:cNvPr id="174" name="Rectangle"/>
          <p:cNvSpPr/>
          <p:nvPr/>
        </p:nvSpPr>
        <p:spPr>
          <a:xfrm>
            <a:off x="10605996" y="4910069"/>
            <a:ext cx="1959224" cy="2678176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sp>
        <p:nvSpPr>
          <p:cNvPr id="175" name="Rectangle"/>
          <p:cNvSpPr/>
          <p:nvPr/>
        </p:nvSpPr>
        <p:spPr>
          <a:xfrm>
            <a:off x="6537621" y="5030194"/>
            <a:ext cx="1238876" cy="2305436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sp>
        <p:nvSpPr>
          <p:cNvPr id="176" name="Rectangle"/>
          <p:cNvSpPr/>
          <p:nvPr/>
        </p:nvSpPr>
        <p:spPr>
          <a:xfrm>
            <a:off x="6680496" y="3737234"/>
            <a:ext cx="1959224" cy="1748859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sp>
        <p:nvSpPr>
          <p:cNvPr id="177" name="Agents and environments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Agents and environments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180" name="What is Reinforcement Learning?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What is Reinforcement Learning?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2" name="Screenshot 2017-11-19 18.59.22.png" descr="Screenshot 2017-11-19 18.59.2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0" t="0" r="190" b="0"/>
          <a:stretch>
            <a:fillRect/>
          </a:stretch>
        </p:blipFill>
        <p:spPr>
          <a:xfrm>
            <a:off x="6519739" y="4946476"/>
            <a:ext cx="6036481" cy="2825469"/>
          </a:xfrm>
          <a:prstGeom prst="rect">
            <a:avLst/>
          </a:prstGeom>
        </p:spPr>
      </p:pic>
      <p:sp>
        <p:nvSpPr>
          <p:cNvPr id="183" name="Three Components:…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defRPr sz="3000"/>
            </a:pPr>
            <a:r>
              <a:t>Three Components:</a:t>
            </a:r>
          </a:p>
          <a:p>
            <a:pPr lvl="1" marL="457200" indent="-228600"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buSzPct val="100000"/>
              <a:buChar char="•"/>
              <a:defRPr sz="3000"/>
            </a:pPr>
            <a:r>
              <a:t>Environment </a:t>
            </a:r>
          </a:p>
          <a:p>
            <a:pPr lvl="1" marL="457200" indent="-228600"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buSzPct val="100000"/>
              <a:buChar char="•"/>
              <a:defRPr sz="3000"/>
            </a:pPr>
            <a:r>
              <a:t>Agent</a:t>
            </a:r>
          </a:p>
          <a:p>
            <a:pPr lvl="1" marL="457200" indent="-228600"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buSzPct val="100000"/>
              <a:buChar char="•"/>
              <a:defRPr sz="3000"/>
            </a:pPr>
            <a:r>
              <a:t>Time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Agent can observe environment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Agent can act upon environment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</p:txBody>
      </p:sp>
      <p:sp>
        <p:nvSpPr>
          <p:cNvPr id="184" name="Rectangle"/>
          <p:cNvSpPr/>
          <p:nvPr/>
        </p:nvSpPr>
        <p:spPr>
          <a:xfrm>
            <a:off x="6566522" y="7253005"/>
            <a:ext cx="2072274" cy="335240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sp>
        <p:nvSpPr>
          <p:cNvPr id="185" name="Rectangle"/>
          <p:cNvSpPr/>
          <p:nvPr/>
        </p:nvSpPr>
        <p:spPr>
          <a:xfrm>
            <a:off x="6549675" y="5030194"/>
            <a:ext cx="1226822" cy="2305436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sp>
        <p:nvSpPr>
          <p:cNvPr id="186" name="Rectangle"/>
          <p:cNvSpPr/>
          <p:nvPr/>
        </p:nvSpPr>
        <p:spPr>
          <a:xfrm>
            <a:off x="6680496" y="3729401"/>
            <a:ext cx="1959224" cy="1756692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sp>
        <p:nvSpPr>
          <p:cNvPr id="187" name="Agents and environments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Agents and environments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190" name="What is Reinforcement Learning?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What is Reinforcement Learning?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Screenshot 2017-11-19 18.59.22.png" descr="Screenshot 2017-11-19 18.59.2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0" t="0" r="190" b="0"/>
          <a:stretch>
            <a:fillRect/>
          </a:stretch>
        </p:blipFill>
        <p:spPr>
          <a:xfrm>
            <a:off x="6519739" y="4946476"/>
            <a:ext cx="6036481" cy="2825469"/>
          </a:xfrm>
          <a:prstGeom prst="rect">
            <a:avLst/>
          </a:prstGeom>
        </p:spPr>
      </p:pic>
      <p:sp>
        <p:nvSpPr>
          <p:cNvPr id="193" name="Three Components:…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defRPr sz="3000"/>
            </a:pPr>
            <a:r>
              <a:t>Three Components:</a:t>
            </a:r>
          </a:p>
          <a:p>
            <a:pPr lvl="1" marL="457200" indent="-228600"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buSzPct val="100000"/>
              <a:buChar char="•"/>
              <a:defRPr sz="3000"/>
            </a:pPr>
            <a:r>
              <a:t>Environment </a:t>
            </a:r>
          </a:p>
          <a:p>
            <a:pPr lvl="1" marL="457200" indent="-228600"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buSzPct val="100000"/>
              <a:buChar char="•"/>
              <a:defRPr sz="3000"/>
            </a:pPr>
            <a:r>
              <a:t>Agent</a:t>
            </a:r>
          </a:p>
          <a:p>
            <a:pPr lvl="1" marL="457200" indent="-228600"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buSzPct val="100000"/>
              <a:buChar char="•"/>
              <a:defRPr sz="3000"/>
            </a:pPr>
            <a:r>
              <a:t>Time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Agent can observe environment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Agent can act upon environment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Environment emits reward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</p:txBody>
      </p:sp>
      <p:sp>
        <p:nvSpPr>
          <p:cNvPr id="194" name="Agents and environments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Agents and environments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197" name="What is Reinforcement Learning?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What is Reinforcement Learning?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9" name="Screenshot 2017-11-19 18.59.22.png" descr="Screenshot 2017-11-19 18.59.2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0" t="0" r="190" b="0"/>
          <a:stretch>
            <a:fillRect/>
          </a:stretch>
        </p:blipFill>
        <p:spPr>
          <a:xfrm>
            <a:off x="6519739" y="4946476"/>
            <a:ext cx="6036481" cy="2825469"/>
          </a:xfrm>
          <a:prstGeom prst="rect">
            <a:avLst/>
          </a:prstGeom>
        </p:spPr>
      </p:pic>
      <p:sp>
        <p:nvSpPr>
          <p:cNvPr id="200" name="Agent can then create a policy that maps from states to actions…"/>
          <p:cNvSpPr txBox="1"/>
          <p:nvPr/>
        </p:nvSpPr>
        <p:spPr>
          <a:xfrm>
            <a:off x="453815" y="3535769"/>
            <a:ext cx="5638094" cy="564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4000"/>
              </a:lnSpc>
              <a:buClr>
                <a:schemeClr val="accent6">
                  <a:hueOff val="-1708773"/>
                  <a:satOff val="-82172"/>
                  <a:lumOff val="-54523"/>
                </a:schemeClr>
              </a:buClr>
              <a:defRPr sz="3000"/>
            </a:pPr>
            <a:r>
              <a:t>Agent can then create a policy that maps from states to actions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  <a:r>
              <a:t>In the beginning it is random but by learning it approximates the optimal policy</a:t>
            </a: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  <a:p>
            <a:pPr>
              <a:lnSpc>
                <a:spcPct val="114000"/>
              </a:lnSpc>
              <a:defRPr sz="3000"/>
            </a:pPr>
          </a:p>
        </p:txBody>
      </p:sp>
      <p:sp>
        <p:nvSpPr>
          <p:cNvPr id="201" name="Agents and environments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Agents and environments</a:t>
            </a:r>
            <a:br/>
          </a:p>
        </p:txBody>
      </p:sp>
      <p:pic>
        <p:nvPicPr>
          <p:cNvPr id="202" name="policy_formula.pdf" descr="policy_formul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1012" y="4819402"/>
            <a:ext cx="4203701" cy="397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Jonathan Rösner (TUM) | Bachelor’s Thesis Defense"/>
          <p:cNvSpPr txBox="1"/>
          <p:nvPr/>
        </p:nvSpPr>
        <p:spPr>
          <a:xfrm>
            <a:off x="442541" y="9355157"/>
            <a:ext cx="91936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/>
            <a:r>
              <a:t>Jonathan Rösner (TUM) | Bachelor’s Thesis Defense</a:t>
            </a:r>
          </a:p>
        </p:txBody>
      </p:sp>
      <p:sp>
        <p:nvSpPr>
          <p:cNvPr id="205" name="What is Reinforcement Learning?"/>
          <p:cNvSpPr txBox="1"/>
          <p:nvPr>
            <p:ph type="title"/>
          </p:nvPr>
        </p:nvSpPr>
        <p:spPr>
          <a:xfrm>
            <a:off x="453816" y="1715199"/>
            <a:ext cx="12101690" cy="583637"/>
          </a:xfrm>
          <a:prstGeom prst="rect">
            <a:avLst/>
          </a:prstGeom>
        </p:spPr>
        <p:txBody>
          <a:bodyPr/>
          <a:lstStyle/>
          <a:p>
            <a:pPr/>
            <a:r>
              <a:t>What is Reinforcement Learning?</a:t>
            </a:r>
          </a:p>
        </p:txBody>
      </p:sp>
      <p:sp>
        <p:nvSpPr>
          <p:cNvPr id="2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7" name="How does it learn?"/>
          <p:cNvSpPr txBox="1"/>
          <p:nvPr>
            <p:ph type="body" sz="quarter" idx="1"/>
          </p:nvPr>
        </p:nvSpPr>
        <p:spPr>
          <a:xfrm>
            <a:off x="453815" y="2506222"/>
            <a:ext cx="12101689" cy="1016821"/>
          </a:xfrm>
          <a:prstGeom prst="rect">
            <a:avLst/>
          </a:prstGeom>
        </p:spPr>
        <p:txBody>
          <a:bodyPr/>
          <a:lstStyle/>
          <a:p>
            <a:pPr/>
            <a:r>
              <a:t>How does it learn?</a:t>
            </a:r>
          </a:p>
        </p:txBody>
      </p:sp>
      <p:sp>
        <p:nvSpPr>
          <p:cNvPr id="208" name="Rectangle"/>
          <p:cNvSpPr/>
          <p:nvPr/>
        </p:nvSpPr>
        <p:spPr>
          <a:xfrm>
            <a:off x="6906928" y="2564695"/>
            <a:ext cx="5069799" cy="1270001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  <p:sp>
        <p:nvSpPr>
          <p:cNvPr id="209" name="Rectangle"/>
          <p:cNvSpPr/>
          <p:nvPr/>
        </p:nvSpPr>
        <p:spPr>
          <a:xfrm>
            <a:off x="7144811" y="8717514"/>
            <a:ext cx="5069799" cy="455681"/>
          </a:xfrm>
          <a:prstGeom prst="rect">
            <a:avLst/>
          </a:prstGeom>
          <a:solidFill>
            <a:schemeClr val="accent2">
              <a:hueOff val="-1350521"/>
              <a:satOff val="-3448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ctr">
              <a:lnSpc>
                <a:spcPct val="114000"/>
              </a:lnSpc>
              <a:defRPr sz="2400">
                <a:solidFill>
                  <a:schemeClr val="accent2">
                    <a:hueOff val="-1350521"/>
                    <a:satOff val="-3448"/>
                    <a:lumOff val="78770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7A4"/>
      </a:accent1>
      <a:accent2>
        <a:srgbClr val="00446C"/>
      </a:accent2>
      <a:accent3>
        <a:srgbClr val="75B0D2"/>
      </a:accent3>
      <a:accent4>
        <a:srgbClr val="A7D1EE"/>
      </a:accent4>
      <a:accent5>
        <a:srgbClr val="E1DED5"/>
      </a:accent5>
      <a:accent6>
        <a:srgbClr val="EA862C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chemeClr val="accent6">
                <a:hueOff val="-1708773"/>
                <a:satOff val="-82172"/>
                <a:lumOff val="-54523"/>
                <a:alpha val="50000"/>
              </a:scheme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chemeClr val="accent6">
                <a:hueOff val="-1708773"/>
                <a:satOff val="-82172"/>
                <a:lumOff val="-54523"/>
                <a:alpha val="50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hueOff val="-1350521"/>
            <a:satOff val="-3448"/>
            <a:lumOff val="78770"/>
          </a:schemeClr>
        </a:solidFill>
        <a:ln w="25400" cap="flat">
          <a:solidFill>
            <a:srgbClr val="005293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 upright="0">
        <a:spAutoFit/>
      </a:bodyPr>
      <a:lstStyle>
        <a:defPPr marL="0" marR="0" indent="0" algn="ctr" defTabSz="1300480" rtl="0" fontAlgn="auto" latinLnBrk="0" hangingPunct="0">
          <a:lnSpc>
            <a:spcPct val="114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chemeClr val="accent2">
                <a:hueOff val="-1350521"/>
                <a:satOff val="-3448"/>
                <a:lumOff val="78770"/>
              </a:schemeClr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5293"/>
          </a:solidFill>
          <a:prstDash val="solid"/>
          <a:round/>
        </a:ln>
        <a:effectLst>
          <a:outerShdw sx="100000" sy="100000" kx="0" ky="0" algn="b" rotWithShape="0" blurRad="50800" dist="25400" dir="5400000">
            <a:schemeClr val="accent6">
              <a:hueOff val="-1708773"/>
              <a:satOff val="-82172"/>
              <a:lumOff val="-54523"/>
              <a:alpha val="38000"/>
            </a:scheme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chemeClr val="accent6">
                <a:hueOff val="-1708773"/>
                <a:satOff val="-82172"/>
                <a:lumOff val="-54523"/>
              </a:schemeClr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7A4"/>
      </a:accent1>
      <a:accent2>
        <a:srgbClr val="00446C"/>
      </a:accent2>
      <a:accent3>
        <a:srgbClr val="75B0D2"/>
      </a:accent3>
      <a:accent4>
        <a:srgbClr val="A7D1EE"/>
      </a:accent4>
      <a:accent5>
        <a:srgbClr val="E1DED5"/>
      </a:accent5>
      <a:accent6>
        <a:srgbClr val="EA862C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chemeClr val="accent6">
                <a:hueOff val="-1708773"/>
                <a:satOff val="-82172"/>
                <a:lumOff val="-54523"/>
                <a:alpha val="50000"/>
              </a:scheme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chemeClr val="accent6">
                <a:hueOff val="-1708773"/>
                <a:satOff val="-82172"/>
                <a:lumOff val="-54523"/>
                <a:alpha val="50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hueOff val="-1350521"/>
            <a:satOff val="-3448"/>
            <a:lumOff val="78770"/>
          </a:schemeClr>
        </a:solidFill>
        <a:ln w="25400" cap="flat">
          <a:solidFill>
            <a:srgbClr val="005293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 upright="0">
        <a:spAutoFit/>
      </a:bodyPr>
      <a:lstStyle>
        <a:defPPr marL="0" marR="0" indent="0" algn="ctr" defTabSz="1300480" rtl="0" fontAlgn="auto" latinLnBrk="0" hangingPunct="0">
          <a:lnSpc>
            <a:spcPct val="114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chemeClr val="accent2">
                <a:hueOff val="-1350521"/>
                <a:satOff val="-3448"/>
                <a:lumOff val="78770"/>
              </a:schemeClr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5293"/>
          </a:solidFill>
          <a:prstDash val="solid"/>
          <a:round/>
        </a:ln>
        <a:effectLst>
          <a:outerShdw sx="100000" sy="100000" kx="0" ky="0" algn="b" rotWithShape="0" blurRad="50800" dist="25400" dir="5400000">
            <a:schemeClr val="accent6">
              <a:hueOff val="-1708773"/>
              <a:satOff val="-82172"/>
              <a:lumOff val="-54523"/>
              <a:alpha val="38000"/>
            </a:scheme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chemeClr val="accent6">
                <a:hueOff val="-1708773"/>
                <a:satOff val="-82172"/>
                <a:lumOff val="-54523"/>
              </a:schemeClr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